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4"/>
  </p:notesMasterIdLst>
  <p:sldIdLst>
    <p:sldId id="256" r:id="rId3"/>
    <p:sldId id="257" r:id="rId4"/>
    <p:sldId id="258" r:id="rId5"/>
    <p:sldId id="260" r:id="rId6"/>
    <p:sldId id="261" r:id="rId7"/>
    <p:sldId id="317" r:id="rId8"/>
    <p:sldId id="297" r:id="rId9"/>
    <p:sldId id="264" r:id="rId10"/>
    <p:sldId id="259" r:id="rId11"/>
    <p:sldId id="298" r:id="rId12"/>
    <p:sldId id="299" r:id="rId13"/>
    <p:sldId id="300" r:id="rId14"/>
    <p:sldId id="268" r:id="rId15"/>
    <p:sldId id="309" r:id="rId16"/>
    <p:sldId id="318" r:id="rId17"/>
    <p:sldId id="308" r:id="rId18"/>
    <p:sldId id="304" r:id="rId19"/>
    <p:sldId id="306" r:id="rId20"/>
    <p:sldId id="311" r:id="rId21"/>
    <p:sldId id="312" r:id="rId22"/>
    <p:sldId id="322" r:id="rId23"/>
    <p:sldId id="302" r:id="rId24"/>
    <p:sldId id="313" r:id="rId25"/>
    <p:sldId id="301" r:id="rId26"/>
    <p:sldId id="314" r:id="rId27"/>
    <p:sldId id="321" r:id="rId28"/>
    <p:sldId id="315" r:id="rId29"/>
    <p:sldId id="320" r:id="rId30"/>
    <p:sldId id="275" r:id="rId31"/>
    <p:sldId id="323"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1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134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4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313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845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145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396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93368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306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91906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1711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62969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9286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533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2.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3.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8.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6.xml"/><Relationship Id="rId5" Type="http://schemas.openxmlformats.org/officeDocument/2006/relationships/hyperlink" Target="http://bit.ly/33VAFh3" TargetMode="External"/><Relationship Id="rId15" Type="http://schemas.openxmlformats.org/officeDocument/2006/relationships/slide" Target="slide44.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9.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microsoft.com/office/2007/relationships/hdphoto" Target="../media/hdphoto2.wdp"/><Relationship Id="rId5" Type="http://schemas.openxmlformats.org/officeDocument/2006/relationships/image" Target="../media/image13.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mailto:julessaldivar@gmail.com"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5" Type="http://schemas.openxmlformats.org/officeDocument/2006/relationships/hyperlink" Target="https://www.linkedin.com/in/audrey-warner-data1" TargetMode="External"/><Relationship Id="rId4" Type="http://schemas.openxmlformats.org/officeDocument/2006/relationships/hyperlink" Target="https://www.linkedin.com/in/jules-saldiva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www.gov.uk/government/statistics/rail-factsheet-2023/rail-factsheet-2023#about-these-statistics"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3.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4.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4" Type="http://schemas.openxmlformats.org/officeDocument/2006/relationships/hyperlink" Target="https://fonts.google.com/specimen/Hanken+Grotesk"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3.xml"/><Relationship Id="rId4" Type="http://schemas.openxmlformats.org/officeDocument/2006/relationships/image" Target="../media/image2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577516"/>
            <a:ext cx="6427500" cy="11832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United Kingdom</a:t>
            </a:r>
            <a:r>
              <a:rPr lang="en" sz="3600" dirty="0">
                <a:solidFill>
                  <a:schemeClr val="lt1"/>
                </a:solidFill>
              </a:rPr>
              <a:t> </a:t>
            </a:r>
            <a:br>
              <a:rPr lang="en" sz="3600" dirty="0">
                <a:solidFill>
                  <a:schemeClr val="lt1"/>
                </a:solidFill>
              </a:rPr>
            </a:br>
            <a:r>
              <a:rPr lang="en-US" sz="3600" dirty="0">
                <a:solidFill>
                  <a:schemeClr val="lt1"/>
                </a:solidFill>
              </a:rPr>
              <a:t>R</a:t>
            </a:r>
            <a:r>
              <a:rPr lang="en" sz="3600" dirty="0">
                <a:solidFill>
                  <a:schemeClr val="lt1"/>
                </a:solidFill>
              </a:rPr>
              <a:t>ailway Sytem</a:t>
            </a:r>
            <a:endParaRPr sz="3600" dirty="0">
              <a:solidFill>
                <a:schemeClr val="lt1"/>
              </a:solidFill>
            </a:endParaRPr>
          </a:p>
        </p:txBody>
      </p:sp>
      <p:sp>
        <p:nvSpPr>
          <p:cNvPr id="1695" name="Google Shape;1695;p29"/>
          <p:cNvSpPr txBox="1">
            <a:spLocks noGrp="1"/>
          </p:cNvSpPr>
          <p:nvPr>
            <p:ph type="subTitle" idx="1"/>
          </p:nvPr>
        </p:nvSpPr>
        <p:spPr>
          <a:xfrm>
            <a:off x="1358275" y="202044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Jules Saldivar</a:t>
            </a:r>
          </a:p>
          <a:p>
            <a:pPr marL="0" lvl="0" indent="0" algn="ctr" rtl="0">
              <a:spcBef>
                <a:spcPts val="0"/>
              </a:spcBef>
              <a:spcAft>
                <a:spcPts val="0"/>
              </a:spcAft>
              <a:buNone/>
            </a:pPr>
            <a:r>
              <a:rPr lang="en" sz="1600" dirty="0"/>
              <a:t>Audrey Warner</a:t>
            </a:r>
            <a:endParaRPr sz="1600"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Rail References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Merged onto UK Rail References Data to gain further insights</a:t>
            </a:r>
          </a:p>
          <a:p>
            <a:endParaRPr lang="en-US" sz="1400" dirty="0"/>
          </a:p>
          <a:p>
            <a:r>
              <a:rPr lang="en-US" sz="1400" dirty="0"/>
              <a:t>Completed research to add missing station names</a:t>
            </a:r>
          </a:p>
          <a:p>
            <a:endParaRPr lang="en-US" sz="1400" dirty="0"/>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UK Population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br>
              <a:rPr lang="en" sz="2400" dirty="0">
                <a:latin typeface="Hanken Grotesk"/>
              </a:rPr>
            </a:br>
            <a:endParaRPr dirty="0"/>
          </a:p>
        </p:txBody>
      </p:sp>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3"/>
          <a:stretch>
            <a:fillRect/>
          </a:stretch>
        </p:blipFill>
        <p:spPr>
          <a:xfrm>
            <a:off x="617496" y="1121163"/>
            <a:ext cx="2481803" cy="3463561"/>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215170" y="1505665"/>
            <a:ext cx="2509444" cy="287382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The most densely populated areas of the UK have the highest train traffic. </a:t>
            </a: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dirty="0">
                <a:solidFill>
                  <a:srgbClr val="191919"/>
                </a:solidFill>
                <a:latin typeface="Hanken Grotesk"/>
                <a:ea typeface="Hanken Grotesk"/>
                <a:cs typeface="Hanken Grotesk"/>
                <a:sym typeface="Hanken Grotesk"/>
              </a:rPr>
              <a:t>For those living in metropolitan areas of London, Birmingham, Manchester, and Glasgow the UK Railway System is very accessible.</a:t>
            </a:r>
          </a:p>
        </p:txBody>
      </p:sp>
      <p:sp>
        <p:nvSpPr>
          <p:cNvPr id="2" name="Google Shape;2406;p40">
            <a:extLst>
              <a:ext uri="{FF2B5EF4-FFF2-40B4-BE49-F238E27FC236}">
                <a16:creationId xmlns:a16="http://schemas.microsoft.com/office/drawing/2014/main" id="{F8206D35-3FE1-6346-054C-CC38D0CB6174}"/>
              </a:ext>
            </a:extLst>
          </p:cNvPr>
          <p:cNvSpPr txBox="1"/>
          <p:nvPr/>
        </p:nvSpPr>
        <p:spPr>
          <a:xfrm>
            <a:off x="3161176" y="4556907"/>
            <a:ext cx="4764505" cy="45490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Yellow: XXX </a:t>
            </a:r>
          </a:p>
          <a:p>
            <a:pPr marL="0" lvl="0" indent="0" algn="l" rtl="0">
              <a:spcBef>
                <a:spcPts val="0"/>
              </a:spcBef>
              <a:spcAft>
                <a:spcPts val="0"/>
              </a:spcAft>
              <a:buNone/>
            </a:pPr>
            <a:r>
              <a:rPr lang="en" sz="1000" dirty="0">
                <a:solidFill>
                  <a:srgbClr val="191919"/>
                </a:solidFill>
                <a:latin typeface="Hanken Grotesk"/>
                <a:ea typeface="Hanken Grotesk"/>
                <a:cs typeface="Hanken Grotesk"/>
                <a:sym typeface="Hanken Grotesk"/>
              </a:rPr>
              <a:t>Red:  XXX+</a:t>
            </a:r>
          </a:p>
        </p:txBody>
      </p:sp>
      <p:pic>
        <p:nvPicPr>
          <p:cNvPr id="5" name="Picture 4">
            <a:extLst>
              <a:ext uri="{FF2B5EF4-FFF2-40B4-BE49-F238E27FC236}">
                <a16:creationId xmlns:a16="http://schemas.microsoft.com/office/drawing/2014/main" id="{B88FDA6E-7E6B-CF96-8616-FFAF0B40CB57}"/>
              </a:ext>
            </a:extLst>
          </p:cNvPr>
          <p:cNvPicPr>
            <a:picLocks noChangeAspect="1"/>
          </p:cNvPicPr>
          <p:nvPr/>
        </p:nvPicPr>
        <p:blipFill>
          <a:blip r:embed="rId4"/>
          <a:stretch>
            <a:fillRect/>
          </a:stretch>
        </p:blipFill>
        <p:spPr>
          <a:xfrm>
            <a:off x="3161176" y="1120783"/>
            <a:ext cx="2283973" cy="346394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7" name="Google Shape;2406;p40">
            <a:extLst>
              <a:ext uri="{FF2B5EF4-FFF2-40B4-BE49-F238E27FC236}">
                <a16:creationId xmlns:a16="http://schemas.microsoft.com/office/drawing/2014/main" id="{B1D45676-C5C6-5052-BE64-A1E2E8CDF0D4}"/>
              </a:ext>
            </a:extLst>
          </p:cNvPr>
          <p:cNvSpPr txBox="1"/>
          <p:nvPr/>
        </p:nvSpPr>
        <p:spPr>
          <a:xfrm>
            <a:off x="4840132" y="1193276"/>
            <a:ext cx="4148551" cy="17080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13 out of the top 20 stations are in London, highlighting London's central role in the UK rail network.</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London's large population of approximately 9 million, drives the high traffic at its stations.</a:t>
            </a:r>
          </a:p>
        </p:txBody>
      </p:sp>
      <p:pic>
        <p:nvPicPr>
          <p:cNvPr id="3" name="Picture 2">
            <a:extLst>
              <a:ext uri="{FF2B5EF4-FFF2-40B4-BE49-F238E27FC236}">
                <a16:creationId xmlns:a16="http://schemas.microsoft.com/office/drawing/2014/main" id="{CBAFAFB2-346D-0957-F610-49A378D07D9B}"/>
              </a:ext>
            </a:extLst>
          </p:cNvPr>
          <p:cNvPicPr>
            <a:picLocks noChangeAspect="1"/>
          </p:cNvPicPr>
          <p:nvPr/>
        </p:nvPicPr>
        <p:blipFill>
          <a:blip r:embed="rId3"/>
          <a:stretch>
            <a:fillRect/>
          </a:stretch>
        </p:blipFill>
        <p:spPr>
          <a:xfrm>
            <a:off x="712208" y="1167103"/>
            <a:ext cx="3859792" cy="3468452"/>
          </a:xfrm>
          <a:prstGeom prst="rect">
            <a:avLst/>
          </a:prstGeom>
        </p:spPr>
      </p:pic>
      <p:pic>
        <p:nvPicPr>
          <p:cNvPr id="4" name="Picture 3">
            <a:extLst>
              <a:ext uri="{FF2B5EF4-FFF2-40B4-BE49-F238E27FC236}">
                <a16:creationId xmlns:a16="http://schemas.microsoft.com/office/drawing/2014/main" id="{7542E02A-D6CF-C84B-94BA-33A5049985EE}"/>
              </a:ext>
            </a:extLst>
          </p:cNvPr>
          <p:cNvPicPr>
            <a:picLocks noChangeAspect="1"/>
          </p:cNvPicPr>
          <p:nvPr/>
        </p:nvPicPr>
        <p:blipFill>
          <a:blip r:embed="rId4"/>
          <a:stretch>
            <a:fillRect/>
          </a:stretch>
        </p:blipFill>
        <p:spPr>
          <a:xfrm>
            <a:off x="4785292" y="2397535"/>
            <a:ext cx="3116949" cy="2474240"/>
          </a:xfrm>
          <a:prstGeom prst="rect">
            <a:avLst/>
          </a:prstGeom>
        </p:spPr>
      </p:pic>
    </p:spTree>
    <p:extLst>
      <p:ext uri="{BB962C8B-B14F-4D97-AF65-F5344CB8AC3E}">
        <p14:creationId xmlns:p14="http://schemas.microsoft.com/office/powerpoint/2010/main" val="2273873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bg1"/>
                </a:solidFill>
              </a:rPr>
              <a:t>Accessible</a:t>
            </a:r>
            <a:r>
              <a:rPr lang="en" dirty="0">
                <a:solidFill>
                  <a:schemeClr val="bg1"/>
                </a:solidFill>
              </a:rPr>
              <a:t>: </a:t>
            </a:r>
            <a:r>
              <a:rPr lang="en" sz="2400" dirty="0">
                <a:latin typeface="Hanken Grotesk"/>
              </a:rPr>
              <a:t>Are train stations located in populous areas?</a:t>
            </a:r>
            <a:endParaRPr dirty="0"/>
          </a:p>
        </p:txBody>
      </p:sp>
      <p:sp>
        <p:nvSpPr>
          <p:cNvPr id="2406" name="Google Shape;2406;p40"/>
          <p:cNvSpPr txBox="1"/>
          <p:nvPr/>
        </p:nvSpPr>
        <p:spPr>
          <a:xfrm>
            <a:off x="3849177" y="3524675"/>
            <a:ext cx="482077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distriubtion above shows the majority of rail trips are 1 minute or less in duration.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FF0000"/>
                </a:solidFill>
                <a:latin typeface="Hanken Grotesk"/>
                <a:ea typeface="Hanken Grotesk"/>
                <a:cs typeface="Hanken Grotesk"/>
                <a:sym typeface="Hanken Grotesk"/>
              </a:rPr>
              <a:t>The map at left show the shortest trips  (&lt;1min) in green. The yellow bubbles are 2-8min duraton and red are trips over 8min in duration. </a:t>
            </a: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064331" y="1084961"/>
            <a:ext cx="3694623" cy="2268097"/>
          </a:xfrm>
          <a:prstGeom prst="rect">
            <a:avLst/>
          </a:prstGeom>
        </p:spPr>
      </p:pic>
      <p:pic>
        <p:nvPicPr>
          <p:cNvPr id="6" name="Picture 5">
            <a:extLst>
              <a:ext uri="{FF2B5EF4-FFF2-40B4-BE49-F238E27FC236}">
                <a16:creationId xmlns:a16="http://schemas.microsoft.com/office/drawing/2014/main" id="{58A6AFF0-CA8C-B445-AC46-AA2137401770}"/>
              </a:ext>
            </a:extLst>
          </p:cNvPr>
          <p:cNvPicPr>
            <a:picLocks noChangeAspect="1"/>
          </p:cNvPicPr>
          <p:nvPr/>
        </p:nvPicPr>
        <p:blipFill>
          <a:blip r:embed="rId4"/>
          <a:stretch>
            <a:fillRect/>
          </a:stretch>
        </p:blipFill>
        <p:spPr>
          <a:xfrm>
            <a:off x="720000" y="1084961"/>
            <a:ext cx="2784380" cy="3782875"/>
          </a:xfrm>
          <a:prstGeom prst="rect">
            <a:avLst/>
          </a:prstGeom>
        </p:spPr>
      </p:pic>
    </p:spTree>
    <p:extLst>
      <p:ext uri="{BB962C8B-B14F-4D97-AF65-F5344CB8AC3E}">
        <p14:creationId xmlns:p14="http://schemas.microsoft.com/office/powerpoint/2010/main" val="2621567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accessible</a:t>
            </a:r>
            <a:r>
              <a:rPr lang="en-US" sz="2400" dirty="0">
                <a:solidFill>
                  <a:schemeClr val="tx1"/>
                </a:solidFill>
              </a:rPr>
              <a:t>?</a:t>
            </a:r>
          </a:p>
        </p:txBody>
      </p:sp>
      <p:sp>
        <p:nvSpPr>
          <p:cNvPr id="2342" name="Google Shape;2342;p39"/>
          <p:cNvSpPr txBox="1">
            <a:spLocks noGrp="1"/>
          </p:cNvSpPr>
          <p:nvPr>
            <p:ph type="subTitle" idx="1"/>
          </p:nvPr>
        </p:nvSpPr>
        <p:spPr>
          <a:xfrm>
            <a:off x="1916304" y="1425787"/>
            <a:ext cx="531139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train stations are concentrated in populous areas.</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In metropolitan areas, there are many available stations, many trains running, and shorter trip durations. </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63425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22079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6" name="Google Shape;2406;p40"/>
          <p:cNvSpPr txBox="1"/>
          <p:nvPr/>
        </p:nvSpPr>
        <p:spPr>
          <a:xfrm>
            <a:off x="416858" y="1512794"/>
            <a:ext cx="2212042"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highest quantity of trains are running between 1:00PM and 8:30PM.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There are very few trains running between 1:30AM and 4:30AM. </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dirty="0">
              <a:solidFill>
                <a:srgbClr val="191919"/>
              </a:solidFill>
              <a:latin typeface="Hanken Grotesk"/>
              <a:ea typeface="Hanken Grotesk"/>
              <a:cs typeface="Hanken Grotesk"/>
              <a:sym typeface="Hanken Grotesk"/>
            </a:endParaRPr>
          </a:p>
        </p:txBody>
      </p:sp>
      <p:sp>
        <p:nvSpPr>
          <p:cNvPr id="6" name="Title 1">
            <a:extLst>
              <a:ext uri="{FF2B5EF4-FFF2-40B4-BE49-F238E27FC236}">
                <a16:creationId xmlns:a16="http://schemas.microsoft.com/office/drawing/2014/main" id="{8DCD4616-B589-577E-1FA3-31AA40FAAB2A}"/>
              </a:ext>
            </a:extLst>
          </p:cNvPr>
          <p:cNvSpPr>
            <a:spLocks noGrp="1"/>
          </p:cNvSpPr>
          <p:nvPr>
            <p:ph type="title"/>
          </p:nvPr>
        </p:nvSpPr>
        <p:spPr>
          <a:xfrm>
            <a:off x="319367" y="471394"/>
            <a:ext cx="8505265" cy="573088"/>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pic>
        <p:nvPicPr>
          <p:cNvPr id="8" name="Picture 7">
            <a:extLst>
              <a:ext uri="{FF2B5EF4-FFF2-40B4-BE49-F238E27FC236}">
                <a16:creationId xmlns:a16="http://schemas.microsoft.com/office/drawing/2014/main" id="{D00CEF59-ABC9-716D-CE9B-FDEC0F64A4BE}"/>
              </a:ext>
            </a:extLst>
          </p:cNvPr>
          <p:cNvPicPr>
            <a:picLocks noChangeAspect="1"/>
          </p:cNvPicPr>
          <p:nvPr/>
        </p:nvPicPr>
        <p:blipFill rotWithShape="1">
          <a:blip r:embed="rId3"/>
          <a:srcRect l="1853" t="2430" r="6504"/>
          <a:stretch/>
        </p:blipFill>
        <p:spPr>
          <a:xfrm>
            <a:off x="2628900" y="1068014"/>
            <a:ext cx="6024282" cy="3650305"/>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3CADA-8360-7D91-8B67-BF848C2E3D38}"/>
              </a:ext>
            </a:extLst>
          </p:cNvPr>
          <p:cNvSpPr>
            <a:spLocks noGrp="1"/>
          </p:cNvSpPr>
          <p:nvPr>
            <p:ph type="title"/>
          </p:nvPr>
        </p:nvSpPr>
        <p:spPr>
          <a:xfrm>
            <a:off x="460637" y="472525"/>
            <a:ext cx="8222725" cy="572700"/>
          </a:xfrm>
        </p:spPr>
        <p:txBody>
          <a:bodyPr/>
          <a:lstStyle/>
          <a:p>
            <a:pPr algn="ctr"/>
            <a:r>
              <a:rPr lang="en-US" sz="2400" dirty="0">
                <a:solidFill>
                  <a:srgbClr val="FF0000"/>
                </a:solidFill>
                <a:latin typeface="Hanken Grotesk"/>
              </a:rPr>
              <a:t>Convenient: </a:t>
            </a:r>
            <a:r>
              <a:rPr lang="en-US" sz="2400" dirty="0">
                <a:latin typeface="Hanken Grotesk"/>
              </a:rPr>
              <a:t>Are train routes running at times when needed? </a:t>
            </a:r>
          </a:p>
        </p:txBody>
      </p:sp>
      <p:sp>
        <p:nvSpPr>
          <p:cNvPr id="3" name="Google Shape;2406;p40">
            <a:extLst>
              <a:ext uri="{FF2B5EF4-FFF2-40B4-BE49-F238E27FC236}">
                <a16:creationId xmlns:a16="http://schemas.microsoft.com/office/drawing/2014/main" id="{42C840E0-39C0-A4BD-D611-465F21070AE0}"/>
              </a:ext>
            </a:extLst>
          </p:cNvPr>
          <p:cNvSpPr txBox="1"/>
          <p:nvPr/>
        </p:nvSpPr>
        <p:spPr>
          <a:xfrm>
            <a:off x="6442051" y="1402539"/>
            <a:ext cx="2365066"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day of the week does not seem to affect the trend of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p:txBody>
      </p:sp>
      <p:pic>
        <p:nvPicPr>
          <p:cNvPr id="5" name="Picture 4">
            <a:extLst>
              <a:ext uri="{FF2B5EF4-FFF2-40B4-BE49-F238E27FC236}">
                <a16:creationId xmlns:a16="http://schemas.microsoft.com/office/drawing/2014/main" id="{06E22C00-6EA4-62A0-0570-3F69D80D30CA}"/>
              </a:ext>
            </a:extLst>
          </p:cNvPr>
          <p:cNvPicPr>
            <a:picLocks noChangeAspect="1"/>
          </p:cNvPicPr>
          <p:nvPr/>
        </p:nvPicPr>
        <p:blipFill>
          <a:blip r:embed="rId2"/>
          <a:stretch>
            <a:fillRect/>
          </a:stretch>
        </p:blipFill>
        <p:spPr>
          <a:xfrm>
            <a:off x="611892" y="1129111"/>
            <a:ext cx="5527652" cy="3541864"/>
          </a:xfrm>
          <a:prstGeom prst="rect">
            <a:avLst/>
          </a:prstGeom>
        </p:spPr>
      </p:pic>
    </p:spTree>
    <p:extLst>
      <p:ext uri="{BB962C8B-B14F-4D97-AF65-F5344CB8AC3E}">
        <p14:creationId xmlns:p14="http://schemas.microsoft.com/office/powerpoint/2010/main" val="1438180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convenient</a:t>
            </a:r>
            <a:r>
              <a:rPr lang="en-US" sz="2400" dirty="0">
                <a:solidFill>
                  <a:schemeClr val="tx1"/>
                </a:solidFill>
              </a:rPr>
              <a:t>?</a:t>
            </a:r>
          </a:p>
        </p:txBody>
      </p:sp>
      <p:sp>
        <p:nvSpPr>
          <p:cNvPr id="2342" name="Google Shape;2342;p39"/>
          <p:cNvSpPr txBox="1">
            <a:spLocks noGrp="1"/>
          </p:cNvSpPr>
          <p:nvPr>
            <p:ph type="subTitle" idx="1"/>
          </p:nvPr>
        </p:nvSpPr>
        <p:spPr>
          <a:xfrm>
            <a:off x="2190643" y="1452026"/>
            <a:ext cx="484143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if you primarily travel during the day.</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There are not many trains running from 12AM – 3AM.</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48215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3455948" y="1183781"/>
            <a:ext cx="5165537" cy="44563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10.82% of all trains are delayed.</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3C921FED-13E0-6F48-D8C0-51CBC2B1A39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5900"/>
                    </a14:imgEffect>
                  </a14:imgLayer>
                </a14:imgProps>
              </a:ext>
            </a:extLst>
          </a:blip>
          <a:stretch>
            <a:fillRect/>
          </a:stretch>
        </p:blipFill>
        <p:spPr>
          <a:xfrm>
            <a:off x="435020" y="1183781"/>
            <a:ext cx="2500686" cy="2775937"/>
          </a:xfrm>
          <a:prstGeom prst="rect">
            <a:avLst/>
          </a:prstGeom>
        </p:spPr>
      </p:pic>
      <p:pic>
        <p:nvPicPr>
          <p:cNvPr id="6" name="Picture 5">
            <a:extLst>
              <a:ext uri="{FF2B5EF4-FFF2-40B4-BE49-F238E27FC236}">
                <a16:creationId xmlns:a16="http://schemas.microsoft.com/office/drawing/2014/main" id="{5B89C207-E147-3EFD-BA4F-293FF912E5C8}"/>
              </a:ext>
            </a:extLst>
          </p:cNvPr>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5300"/>
                    </a14:imgEffect>
                    <a14:imgEffect>
                      <a14:saturation sat="66000"/>
                    </a14:imgEffect>
                  </a14:imgLayer>
                </a14:imgProps>
              </a:ext>
            </a:extLst>
          </a:blip>
          <a:srcRect t="1" b="2057"/>
          <a:stretch/>
        </p:blipFill>
        <p:spPr>
          <a:xfrm>
            <a:off x="3823642" y="2717389"/>
            <a:ext cx="4204605" cy="2140899"/>
          </a:xfrm>
          <a:prstGeom prst="rect">
            <a:avLst/>
          </a:prstGeom>
        </p:spPr>
      </p:pic>
      <p:sp>
        <p:nvSpPr>
          <p:cNvPr id="7" name="Google Shape;2406;p40">
            <a:extLst>
              <a:ext uri="{FF2B5EF4-FFF2-40B4-BE49-F238E27FC236}">
                <a16:creationId xmlns:a16="http://schemas.microsoft.com/office/drawing/2014/main" id="{D093A7C0-3DB5-D497-EDF7-BF145B9A4F4A}"/>
              </a:ext>
            </a:extLst>
          </p:cNvPr>
          <p:cNvSpPr txBox="1"/>
          <p:nvPr/>
        </p:nvSpPr>
        <p:spPr>
          <a:xfrm>
            <a:off x="3455947" y="1733405"/>
            <a:ext cx="5165537" cy="8383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191919"/>
                </a:solidFill>
                <a:latin typeface="Hanken Grotesk"/>
                <a:ea typeface="Hanken Grotesk"/>
                <a:cs typeface="Hanken Grotesk"/>
                <a:sym typeface="Hanken Grotesk"/>
              </a:rPr>
              <a:t>According to the UK Department for Transport, the top complaint about the UK Railway System is related to the punctuality and reliability.</a:t>
            </a: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600" dirty="0">
              <a:solidFill>
                <a:srgbClr val="191919"/>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844440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5651406" y="1238895"/>
            <a:ext cx="3224462" cy="329321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distribution of delays is right-skewed.</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The median arrival delay is 37min and the median departure delay is 38min.</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75% of all delays are over 5.5 minutes.</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pic>
        <p:nvPicPr>
          <p:cNvPr id="9" name="Picture 8">
            <a:extLst>
              <a:ext uri="{FF2B5EF4-FFF2-40B4-BE49-F238E27FC236}">
                <a16:creationId xmlns:a16="http://schemas.microsoft.com/office/drawing/2014/main" id="{84F51736-8A09-988F-31D7-C2C2946BA069}"/>
              </a:ext>
            </a:extLst>
          </p:cNvPr>
          <p:cNvPicPr>
            <a:picLocks noChangeAspect="1"/>
          </p:cNvPicPr>
          <p:nvPr/>
        </p:nvPicPr>
        <p:blipFill rotWithShape="1">
          <a:blip r:embed="rId3"/>
          <a:srcRect l="4874" t="1938" r="2832" b="1"/>
          <a:stretch/>
        </p:blipFill>
        <p:spPr>
          <a:xfrm>
            <a:off x="474388" y="1072530"/>
            <a:ext cx="5073888" cy="3625945"/>
          </a:xfrm>
          <a:prstGeom prst="rect">
            <a:avLst/>
          </a:prstGeom>
        </p:spPr>
      </p:pic>
    </p:spTree>
    <p:extLst>
      <p:ext uri="{BB962C8B-B14F-4D97-AF65-F5344CB8AC3E}">
        <p14:creationId xmlns:p14="http://schemas.microsoft.com/office/powerpoint/2010/main" val="314156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405636" y="1125491"/>
            <a:ext cx="5190767" cy="3572984"/>
          </a:xfrm>
          <a:prstGeom prst="rect">
            <a:avLst/>
          </a:prstGeom>
        </p:spPr>
      </p:pic>
      <p:sp>
        <p:nvSpPr>
          <p:cNvPr id="2" name="Google Shape;2406;p40">
            <a:extLst>
              <a:ext uri="{FF2B5EF4-FFF2-40B4-BE49-F238E27FC236}">
                <a16:creationId xmlns:a16="http://schemas.microsoft.com/office/drawing/2014/main" id="{F4D9FD49-602B-5025-C08C-652A6E0ECC52}"/>
              </a:ext>
            </a:extLst>
          </p:cNvPr>
          <p:cNvSpPr txBox="1"/>
          <p:nvPr/>
        </p:nvSpPr>
        <p:spPr>
          <a:xfrm>
            <a:off x="5658279" y="1368162"/>
            <a:ext cx="3142930" cy="297729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191919"/>
                </a:solidFill>
                <a:latin typeface="Hanken Grotesk"/>
                <a:ea typeface="Hanken Grotesk"/>
                <a:cs typeface="Hanken Grotesk"/>
                <a:sym typeface="Hanken Grotesk"/>
              </a:rPr>
              <a:t>Trains are 23% more likely to be delayed if the scheduled arrival time is earlier than 5</a:t>
            </a:r>
            <a:r>
              <a:rPr lang="en-US" dirty="0">
                <a:solidFill>
                  <a:srgbClr val="191919"/>
                </a:solidFill>
                <a:latin typeface="Hanken Grotesk"/>
                <a:ea typeface="Hanken Grotesk"/>
                <a:cs typeface="Hanken Grotesk"/>
                <a:sym typeface="Wingdings" panose="05000000000000000000" pitchFamily="2" charset="2"/>
              </a:rPr>
              <a:t>:00AM.</a:t>
            </a: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Wingdings" panose="05000000000000000000" pitchFamily="2" charset="2"/>
            </a:endParaRPr>
          </a:p>
          <a:p>
            <a:pPr marL="0" lvl="0" indent="0" algn="l" rtl="0">
              <a:spcBef>
                <a:spcPts val="0"/>
              </a:spcBef>
              <a:spcAft>
                <a:spcPts val="0"/>
              </a:spcAft>
              <a:buNone/>
            </a:pPr>
            <a:r>
              <a:rPr lang="en-US" dirty="0">
                <a:solidFill>
                  <a:srgbClr val="191919"/>
                </a:solidFill>
                <a:latin typeface="Hanken Grotesk"/>
                <a:ea typeface="Hanken Grotesk"/>
                <a:cs typeface="Hanken Grotesk"/>
                <a:sym typeface="Wingdings" panose="05000000000000000000" pitchFamily="2" charset="2"/>
              </a:rPr>
              <a:t>Even though there are many more trains running in the evening, delays do not increase proportionally.</a:t>
            </a: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dirty="0">
              <a:solidFill>
                <a:srgbClr val="191919"/>
              </a:solidFill>
              <a:latin typeface="Hanken Grotesk"/>
              <a:ea typeface="Hanken Grotesk"/>
              <a:cs typeface="Hanken Grotesk"/>
              <a:sym typeface="Hanken Grotesk"/>
            </a:endParaRPr>
          </a:p>
        </p:txBody>
      </p:sp>
      <p:sp>
        <p:nvSpPr>
          <p:cNvPr id="5" name="Google Shape;1986;p36">
            <a:extLst>
              <a:ext uri="{FF2B5EF4-FFF2-40B4-BE49-F238E27FC236}">
                <a16:creationId xmlns:a16="http://schemas.microsoft.com/office/drawing/2014/main" id="{3A973F65-1526-C1F3-7947-6B877DA225F2}"/>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pPr algn="ctr"/>
            <a:r>
              <a:rPr lang="en-US" sz="2400" dirty="0">
                <a:solidFill>
                  <a:srgbClr val="FF0000"/>
                </a:solidFill>
                <a:latin typeface="Hanken Grotesk"/>
              </a:rPr>
              <a:t>Reliable:</a:t>
            </a:r>
            <a:r>
              <a:rPr lang="en-US" sz="2400" dirty="0">
                <a:latin typeface="Hanken Grotesk"/>
              </a:rPr>
              <a:t> Will the train get you to your destination on-time?</a:t>
            </a:r>
            <a:r>
              <a:rPr lang="en" sz="2400" dirty="0">
                <a:latin typeface="Hanken Grotesk"/>
              </a:rPr>
              <a:t> </a:t>
            </a:r>
            <a:endParaRPr lang="en-US" sz="2400" dirty="0">
              <a:latin typeface="Hanken Grotesk"/>
            </a:endParaRPr>
          </a:p>
        </p:txBody>
      </p:sp>
    </p:spTree>
    <p:extLst>
      <p:ext uri="{BB962C8B-B14F-4D97-AF65-F5344CB8AC3E}">
        <p14:creationId xmlns:p14="http://schemas.microsoft.com/office/powerpoint/2010/main" val="1903020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 sz="2400" dirty="0">
                <a:solidFill>
                  <a:schemeClr val="bg1"/>
                </a:solidFill>
              </a:rPr>
              <a:t>reliable</a:t>
            </a:r>
            <a:r>
              <a:rPr lang="en-US" sz="2400" dirty="0">
                <a:solidFill>
                  <a:schemeClr val="tx1"/>
                </a:solidFill>
              </a:rPr>
              <a:t>?</a:t>
            </a:r>
          </a:p>
        </p:txBody>
      </p:sp>
      <p:sp>
        <p:nvSpPr>
          <p:cNvPr id="2342" name="Google Shape;2342;p39"/>
          <p:cNvSpPr txBox="1">
            <a:spLocks noGrp="1"/>
          </p:cNvSpPr>
          <p:nvPr>
            <p:ph type="subTitle" idx="1"/>
          </p:nvPr>
        </p:nvSpPr>
        <p:spPr>
          <a:xfrm>
            <a:off x="1303530" y="1444249"/>
            <a:ext cx="657984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No, __% of all trains are delayed and most delays are significant.</a:t>
            </a:r>
          </a:p>
          <a:p>
            <a:pPr marL="0" lvl="0" indent="0" algn="ctr" rtl="0">
              <a:spcBef>
                <a:spcPts val="0"/>
              </a:spcBef>
              <a:spcAft>
                <a:spcPts val="0"/>
              </a:spcAft>
              <a:buNone/>
            </a:pP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973044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354713" y="1029178"/>
            <a:ext cx="5364600" cy="493833"/>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2000" dirty="0"/>
              <a:t>A</a:t>
            </a:r>
            <a:r>
              <a:rPr lang="en" sz="2000" dirty="0"/>
              <a:t>ccessible?</a:t>
            </a:r>
            <a:endParaRPr sz="2000" dirty="0"/>
          </a:p>
        </p:txBody>
      </p:sp>
      <p:sp>
        <p:nvSpPr>
          <p:cNvPr id="2212" name="Google Shape;2212;p38"/>
          <p:cNvSpPr txBox="1">
            <a:spLocks noGrp="1"/>
          </p:cNvSpPr>
          <p:nvPr>
            <p:ph type="subTitle" idx="1"/>
          </p:nvPr>
        </p:nvSpPr>
        <p:spPr>
          <a:xfrm>
            <a:off x="1354713" y="1458421"/>
            <a:ext cx="745584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there are rail stations in all major UK cities and their density correlates with population.</a:t>
            </a:r>
            <a:endParaRPr dirty="0"/>
          </a:p>
        </p:txBody>
      </p:sp>
      <p:sp>
        <p:nvSpPr>
          <p:cNvPr id="2213" name="Google Shape;2213;p38"/>
          <p:cNvSpPr txBox="1">
            <a:spLocks noGrp="1"/>
          </p:cNvSpPr>
          <p:nvPr>
            <p:ph type="subTitle" idx="3"/>
          </p:nvPr>
        </p:nvSpPr>
        <p:spPr>
          <a:xfrm>
            <a:off x="1896793" y="236651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 the rail system runs many trains most hours of the day.</a:t>
            </a:r>
            <a:endParaRPr dirty="0"/>
          </a:p>
        </p:txBody>
      </p:sp>
      <p:sp>
        <p:nvSpPr>
          <p:cNvPr id="2214" name="Google Shape;2214;p38"/>
          <p:cNvSpPr txBox="1">
            <a:spLocks noGrp="1"/>
          </p:cNvSpPr>
          <p:nvPr>
            <p:ph type="subTitle" idx="5"/>
          </p:nvPr>
        </p:nvSpPr>
        <p:spPr>
          <a:xfrm>
            <a:off x="2469117" y="3316857"/>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 trains are frequently delayed and delays can be long.</a:t>
            </a:r>
            <a:endParaRPr dirty="0"/>
          </a:p>
        </p:txBody>
      </p:sp>
      <p:sp>
        <p:nvSpPr>
          <p:cNvPr id="2215" name="Google Shape;2215;p38"/>
          <p:cNvSpPr txBox="1">
            <a:spLocks noGrp="1"/>
          </p:cNvSpPr>
          <p:nvPr>
            <p:ph type="title" idx="2"/>
          </p:nvPr>
        </p:nvSpPr>
        <p:spPr>
          <a:xfrm>
            <a:off x="1896793" y="1997117"/>
            <a:ext cx="5364600" cy="484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Convenient?</a:t>
            </a:r>
            <a:endParaRPr sz="2000" dirty="0"/>
          </a:p>
        </p:txBody>
      </p:sp>
      <p:sp>
        <p:nvSpPr>
          <p:cNvPr id="2216" name="Google Shape;2216;p38"/>
          <p:cNvSpPr txBox="1">
            <a:spLocks noGrp="1"/>
          </p:cNvSpPr>
          <p:nvPr>
            <p:ph type="title" idx="4"/>
          </p:nvPr>
        </p:nvSpPr>
        <p:spPr>
          <a:xfrm>
            <a:off x="2469117" y="2946823"/>
            <a:ext cx="5364600" cy="4728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t>Reliable?</a:t>
            </a:r>
            <a:endParaRPr sz="2000" dirty="0"/>
          </a:p>
        </p:txBody>
      </p:sp>
      <p:cxnSp>
        <p:nvCxnSpPr>
          <p:cNvPr id="2217" name="Google Shape;2217;p38"/>
          <p:cNvCxnSpPr>
            <a:cxnSpLocks/>
            <a:endCxn id="2211" idx="1"/>
          </p:cNvCxnSpPr>
          <p:nvPr/>
        </p:nvCxnSpPr>
        <p:spPr>
          <a:xfrm flipV="1">
            <a:off x="-596583" y="1276095"/>
            <a:ext cx="1951296" cy="9822"/>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cxnSpLocks/>
            <a:endCxn id="2215" idx="1"/>
          </p:cNvCxnSpPr>
          <p:nvPr/>
        </p:nvCxnSpPr>
        <p:spPr>
          <a:xfrm>
            <a:off x="-660018" y="2239188"/>
            <a:ext cx="2556811" cy="1"/>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cxnSpLocks/>
            <a:endCxn id="2216" idx="1"/>
          </p:cNvCxnSpPr>
          <p:nvPr/>
        </p:nvCxnSpPr>
        <p:spPr>
          <a:xfrm flipV="1">
            <a:off x="-508764" y="3183240"/>
            <a:ext cx="2977881" cy="8529"/>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TextBox 2">
            <a:extLst>
              <a:ext uri="{FF2B5EF4-FFF2-40B4-BE49-F238E27FC236}">
                <a16:creationId xmlns:a16="http://schemas.microsoft.com/office/drawing/2014/main" id="{D60B7246-E78D-7A34-77DB-EEB83C979CB4}"/>
              </a:ext>
            </a:extLst>
          </p:cNvPr>
          <p:cNvSpPr txBox="1"/>
          <p:nvPr/>
        </p:nvSpPr>
        <p:spPr>
          <a:xfrm>
            <a:off x="333446" y="403108"/>
            <a:ext cx="8477107" cy="369332"/>
          </a:xfrm>
          <a:prstGeom prst="rect">
            <a:avLst/>
          </a:prstGeom>
          <a:noFill/>
        </p:spPr>
        <p:txBody>
          <a:bodyPr wrap="square">
            <a:spAutoFit/>
          </a:bodyPr>
          <a:lstStyle/>
          <a:p>
            <a:r>
              <a:rPr lang="en" sz="1800" dirty="0"/>
              <a:t>Is the United Kingdom Railway System accessible, convenient, and reliable?</a:t>
            </a:r>
            <a:endParaRPr lang="en-US" sz="1800" dirty="0"/>
          </a:p>
        </p:txBody>
      </p:sp>
    </p:spTree>
    <p:extLst>
      <p:ext uri="{BB962C8B-B14F-4D97-AF65-F5344CB8AC3E}">
        <p14:creationId xmlns:p14="http://schemas.microsoft.com/office/powerpoint/2010/main" val="39084719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2" name="Google Shape;2342;p39"/>
          <p:cNvSpPr txBox="1">
            <a:spLocks noGrp="1"/>
          </p:cNvSpPr>
          <p:nvPr>
            <p:ph type="subTitle" idx="1"/>
          </p:nvPr>
        </p:nvSpPr>
        <p:spPr>
          <a:xfrm>
            <a:off x="875953" y="718612"/>
            <a:ext cx="7397865" cy="24116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chemeClr val="tx1"/>
                </a:solidFill>
              </a:rPr>
              <a:t>Travelers considering the UK Rail System must evaluate</a:t>
            </a:r>
          </a:p>
          <a:p>
            <a:pPr marL="0" lvl="0" indent="0" algn="ctr" rtl="0">
              <a:spcBef>
                <a:spcPts val="0"/>
              </a:spcBef>
              <a:spcAft>
                <a:spcPts val="0"/>
              </a:spcAft>
              <a:buNone/>
            </a:pPr>
            <a:r>
              <a:rPr lang="en-US" sz="1600" dirty="0">
                <a:solidFill>
                  <a:schemeClr val="tx1"/>
                </a:solidFill>
              </a:rPr>
              <a:t> what factors are most important to their travel. </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If delays are not a concern, travelers will find the UK Rail System</a:t>
            </a:r>
          </a:p>
          <a:p>
            <a:pPr marL="0" lvl="0" indent="0" algn="ctr" rtl="0">
              <a:spcBef>
                <a:spcPts val="0"/>
              </a:spcBef>
              <a:spcAft>
                <a:spcPts val="0"/>
              </a:spcAft>
              <a:buNone/>
            </a:pPr>
            <a:r>
              <a:rPr lang="en-US" sz="1600" dirty="0">
                <a:solidFill>
                  <a:schemeClr val="tx1"/>
                </a:solidFill>
              </a:rPr>
              <a:t>an </a:t>
            </a:r>
            <a:r>
              <a:rPr lang="en-US" sz="1600" dirty="0">
                <a:solidFill>
                  <a:srgbClr val="FF0000"/>
                </a:solidFill>
              </a:rPr>
              <a:t>accessible</a:t>
            </a:r>
            <a:r>
              <a:rPr lang="en-US" sz="1600" dirty="0">
                <a:solidFill>
                  <a:schemeClr val="tx1"/>
                </a:solidFill>
              </a:rPr>
              <a:t> and </a:t>
            </a:r>
            <a:r>
              <a:rPr lang="en-US" sz="1600" dirty="0">
                <a:solidFill>
                  <a:srgbClr val="FF0000"/>
                </a:solidFill>
              </a:rPr>
              <a:t>convenient</a:t>
            </a:r>
            <a:r>
              <a:rPr lang="en-US" sz="1600" dirty="0">
                <a:solidFill>
                  <a:schemeClr val="tx1"/>
                </a:solidFill>
              </a:rPr>
              <a:t> mode of transportation.</a:t>
            </a:r>
          </a:p>
          <a:p>
            <a:pPr marL="0" lvl="0" indent="0" algn="ctr" rtl="0">
              <a:spcBef>
                <a:spcPts val="0"/>
              </a:spcBef>
              <a:spcAft>
                <a:spcPts val="0"/>
              </a:spcAft>
              <a:buNone/>
            </a:pPr>
            <a:endParaRPr lang="en-US" sz="1600" dirty="0">
              <a:solidFill>
                <a:schemeClr val="tx1"/>
              </a:solidFill>
            </a:endParaRPr>
          </a:p>
          <a:p>
            <a:pPr marL="0" lvl="0" indent="0" algn="ctr" rtl="0">
              <a:spcBef>
                <a:spcPts val="0"/>
              </a:spcBef>
              <a:spcAft>
                <a:spcPts val="0"/>
              </a:spcAft>
              <a:buNone/>
            </a:pPr>
            <a:r>
              <a:rPr lang="en-US" sz="1600" dirty="0">
                <a:solidFill>
                  <a:schemeClr val="tx1"/>
                </a:solidFill>
              </a:rPr>
              <a:t>However, if </a:t>
            </a:r>
            <a:r>
              <a:rPr lang="en-US" sz="1600" dirty="0">
                <a:solidFill>
                  <a:srgbClr val="FF0000"/>
                </a:solidFill>
              </a:rPr>
              <a:t>reliability</a:t>
            </a:r>
            <a:r>
              <a:rPr lang="en-US" sz="1600" dirty="0">
                <a:solidFill>
                  <a:schemeClr val="tx1"/>
                </a:solidFill>
              </a:rPr>
              <a:t> and timeliness is important to the traveler, </a:t>
            </a:r>
          </a:p>
          <a:p>
            <a:pPr marL="0" lvl="0" indent="0" algn="ctr" rtl="0">
              <a:spcBef>
                <a:spcPts val="0"/>
              </a:spcBef>
              <a:spcAft>
                <a:spcPts val="0"/>
              </a:spcAft>
              <a:buNone/>
            </a:pPr>
            <a:r>
              <a:rPr lang="en-US" sz="1600" dirty="0">
                <a:solidFill>
                  <a:schemeClr val="tx1"/>
                </a:solidFill>
              </a:rPr>
              <a:t>other options should be considered.</a:t>
            </a:r>
            <a:endParaRPr lang="en-US" sz="1600" dirty="0"/>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262825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Further Considerations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85186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474577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Opportunities for Improvement</a:t>
            </a:r>
            <a:endParaRPr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94650"/>
            <a:ext cx="7908362" cy="1717952"/>
          </a:xfrm>
        </p:spPr>
        <p:txBody>
          <a:bodyPr/>
          <a:lstStyle/>
          <a:p>
            <a:r>
              <a:rPr lang="en-US" sz="1600" dirty="0">
                <a:solidFill>
                  <a:srgbClr val="FF0000"/>
                </a:solidFill>
              </a:rPr>
              <a:t>Limited Time Period</a:t>
            </a:r>
            <a:r>
              <a:rPr lang="en-US" sz="1600" dirty="0"/>
              <a:t>: analysis would be improve if more data was gathered</a:t>
            </a:r>
          </a:p>
          <a:p>
            <a:pPr marL="152400" indent="0">
              <a:buNone/>
            </a:pPr>
            <a:endParaRPr lang="en-US" sz="1600" dirty="0"/>
          </a:p>
          <a:p>
            <a:r>
              <a:rPr lang="en-US" sz="1600" dirty="0">
                <a:solidFill>
                  <a:srgbClr val="FF0000"/>
                </a:solidFill>
              </a:rPr>
              <a:t>Cost &amp; Safety of UK Rail System</a:t>
            </a:r>
            <a:r>
              <a:rPr lang="en-US" sz="1600" dirty="0"/>
              <a:t>: travelers may want to consider these important factors</a:t>
            </a:r>
          </a:p>
          <a:p>
            <a:endParaRPr lang="en-US" sz="1600" dirty="0"/>
          </a:p>
          <a:p>
            <a:r>
              <a:rPr lang="en-US" sz="1600" dirty="0">
                <a:solidFill>
                  <a:srgbClr val="FF0000"/>
                </a:solidFill>
              </a:rPr>
              <a:t>Alternative Travel Options</a:t>
            </a:r>
            <a:r>
              <a:rPr lang="en-US" sz="1600" dirty="0"/>
              <a:t>: comparisons to other forms of travel (car, air, bus)</a:t>
            </a:r>
            <a:endParaRPr lang="en-US" sz="1400" dirty="0"/>
          </a:p>
          <a:p>
            <a:endParaRPr lang="en-US" sz="1400" dirty="0"/>
          </a:p>
        </p:txBody>
      </p:sp>
    </p:spTree>
    <p:extLst>
      <p:ext uri="{BB962C8B-B14F-4D97-AF65-F5344CB8AC3E}">
        <p14:creationId xmlns:p14="http://schemas.microsoft.com/office/powerpoint/2010/main" val="3774306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1051905" y="1688750"/>
            <a:ext cx="7026441" cy="3833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Do you have any questions?</a:t>
            </a: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2" name="Table 1">
            <a:extLst>
              <a:ext uri="{FF2B5EF4-FFF2-40B4-BE49-F238E27FC236}">
                <a16:creationId xmlns:a16="http://schemas.microsoft.com/office/drawing/2014/main" id="{4BD3EC84-A5B5-2D9B-2DA1-BCBC9D2B6119}"/>
              </a:ext>
            </a:extLst>
          </p:cNvPr>
          <p:cNvGraphicFramePr>
            <a:graphicFrameLocks noGrp="1"/>
          </p:cNvGraphicFramePr>
          <p:nvPr>
            <p:extLst>
              <p:ext uri="{D42A27DB-BD31-4B8C-83A1-F6EECF244321}">
                <p14:modId xmlns:p14="http://schemas.microsoft.com/office/powerpoint/2010/main" val="991200322"/>
              </p:ext>
            </p:extLst>
          </p:nvPr>
        </p:nvGraphicFramePr>
        <p:xfrm>
          <a:off x="2138133" y="2096417"/>
          <a:ext cx="4867634" cy="1066800"/>
        </p:xfrm>
        <a:graphic>
          <a:graphicData uri="http://schemas.openxmlformats.org/drawingml/2006/table">
            <a:tbl>
              <a:tblPr firstRow="1" bandRow="1">
                <a:tableStyleId>{6766ABE9-2BD2-43D4-8829-0B881649C9B1}</a:tableStyleId>
              </a:tblPr>
              <a:tblGrid>
                <a:gridCol w="2433817">
                  <a:extLst>
                    <a:ext uri="{9D8B030D-6E8A-4147-A177-3AD203B41FA5}">
                      <a16:colId xmlns:a16="http://schemas.microsoft.com/office/drawing/2014/main" val="1064042002"/>
                    </a:ext>
                  </a:extLst>
                </a:gridCol>
                <a:gridCol w="2433817">
                  <a:extLst>
                    <a:ext uri="{9D8B030D-6E8A-4147-A177-3AD203B41FA5}">
                      <a16:colId xmlns:a16="http://schemas.microsoft.com/office/drawing/2014/main" val="3620184991"/>
                    </a:ext>
                  </a:extLst>
                </a:gridCol>
              </a:tblGrid>
              <a:tr h="370840">
                <a:tc>
                  <a:txBody>
                    <a:bodyPr/>
                    <a:lstStyle/>
                    <a:p>
                      <a:pPr algn="ctr">
                        <a:spcAft>
                          <a:spcPts val="600"/>
                        </a:spcAft>
                      </a:pPr>
                      <a:r>
                        <a:rPr lang="en-US" b="0" dirty="0">
                          <a:solidFill>
                            <a:srgbClr val="FF0000"/>
                          </a:solidFill>
                        </a:rPr>
                        <a:t>Jules Saldivar</a:t>
                      </a:r>
                      <a:endParaRPr lang="en-US" dirty="0"/>
                    </a:p>
                    <a:p>
                      <a:pPr algn="ctr">
                        <a:spcAft>
                          <a:spcPts val="600"/>
                        </a:spcAft>
                      </a:pPr>
                      <a:r>
                        <a:rPr lang="en-US" sz="1050" b="0" i="0" u="none" strike="noStrike" cap="none" dirty="0">
                          <a:solidFill>
                            <a:srgbClr val="000000"/>
                          </a:solidFill>
                          <a:effectLst/>
                          <a:latin typeface="Arial"/>
                          <a:ea typeface="Arial"/>
                          <a:cs typeface="Arial"/>
                          <a:sym typeface="Arial"/>
                          <a:hlinkClick r:id="rId3"/>
                        </a:rPr>
                        <a:t>julessaldivar@gmail.com</a:t>
                      </a:r>
                      <a:endParaRPr lang="en-US" sz="1050" u="none" dirty="0"/>
                    </a:p>
                    <a:p>
                      <a:pPr algn="ctr">
                        <a:spcAft>
                          <a:spcPts val="600"/>
                        </a:spcAft>
                      </a:pPr>
                      <a:r>
                        <a:rPr lang="en-US" sz="1050" b="0" i="0" u="none" strike="noStrike" cap="none" dirty="0">
                          <a:solidFill>
                            <a:srgbClr val="000000"/>
                          </a:solidFill>
                          <a:effectLst/>
                          <a:latin typeface="Arial"/>
                          <a:ea typeface="Arial"/>
                          <a:cs typeface="Arial"/>
                          <a:sym typeface="Arial"/>
                          <a:hlinkClick r:id="rId4"/>
                        </a:rPr>
                        <a:t>linkedin.com/in/</a:t>
                      </a:r>
                      <a:r>
                        <a:rPr lang="en-US" sz="1050" b="0" i="0" u="none" strike="noStrike" cap="none" dirty="0" err="1">
                          <a:solidFill>
                            <a:srgbClr val="000000"/>
                          </a:solidFill>
                          <a:effectLst/>
                          <a:latin typeface="Arial"/>
                          <a:ea typeface="Arial"/>
                          <a:cs typeface="Arial"/>
                          <a:sym typeface="Arial"/>
                          <a:hlinkClick r:id="rId4"/>
                        </a:rPr>
                        <a:t>jules-saldivar</a:t>
                      </a:r>
                      <a:endParaRPr lang="en-US" sz="1050" u="none" dirty="0"/>
                    </a:p>
                    <a:p>
                      <a:pPr algn="ct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spcAft>
                          <a:spcPts val="600"/>
                        </a:spcAft>
                      </a:pPr>
                      <a:r>
                        <a:rPr lang="en-US" b="0" dirty="0">
                          <a:solidFill>
                            <a:srgbClr val="FF0000"/>
                          </a:solidFill>
                        </a:rPr>
                        <a:t>Audrey Warner</a:t>
                      </a:r>
                      <a:endParaRPr lang="en-US" dirty="0"/>
                    </a:p>
                    <a:p>
                      <a:pPr algn="ctr">
                        <a:spcAft>
                          <a:spcPts val="600"/>
                        </a:spcAft>
                      </a:pPr>
                      <a:r>
                        <a:rPr lang="en-US" sz="1050" dirty="0"/>
                        <a:t>audrey.warner1@outlook.com</a:t>
                      </a:r>
                    </a:p>
                    <a:p>
                      <a:pPr algn="ctr">
                        <a:spcAft>
                          <a:spcPts val="600"/>
                        </a:spcAft>
                      </a:pPr>
                      <a:r>
                        <a:rPr lang="en-US" sz="1050" b="0" i="0" u="none" strike="noStrike" cap="none" dirty="0">
                          <a:solidFill>
                            <a:srgbClr val="000000"/>
                          </a:solidFill>
                          <a:effectLst/>
                          <a:latin typeface="Arial"/>
                          <a:ea typeface="Arial"/>
                          <a:cs typeface="Arial"/>
                          <a:sym typeface="Arial"/>
                          <a:hlinkClick r:id="rId5"/>
                        </a:rPr>
                        <a:t>linkedin.com/in/audrey-warner-data1</a:t>
                      </a:r>
                      <a:endParaRPr lang="en-US" sz="900"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312216079"/>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2800" dirty="0"/>
              <a:t>Bibliography</a:t>
            </a:r>
            <a:endParaRPr sz="2800" dirty="0"/>
          </a:p>
        </p:txBody>
      </p:sp>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E0CF7E24-A5BF-1A07-6187-BCD3F11C387C}"/>
              </a:ext>
            </a:extLst>
          </p:cNvPr>
          <p:cNvSpPr txBox="1"/>
          <p:nvPr/>
        </p:nvSpPr>
        <p:spPr>
          <a:xfrm>
            <a:off x="838654" y="1104724"/>
            <a:ext cx="6027858" cy="523220"/>
          </a:xfrm>
          <a:prstGeom prst="rect">
            <a:avLst/>
          </a:prstGeom>
          <a:noFill/>
        </p:spPr>
        <p:txBody>
          <a:bodyPr wrap="square" rtlCol="0">
            <a:spAutoFit/>
          </a:bodyPr>
          <a:lstStyle/>
          <a:p>
            <a:r>
              <a:rPr lang="en-US" dirty="0">
                <a:solidFill>
                  <a:schemeClr val="bg1"/>
                </a:solidFill>
              </a:rPr>
              <a:t>1. </a:t>
            </a:r>
            <a:r>
              <a:rPr lang="en-US" dirty="0">
                <a:hlinkClick r:id="rId3"/>
              </a:rPr>
              <a:t>Rail factsheet: 2023 - GOV.UK (www.gov.uk)</a:t>
            </a:r>
            <a:endParaRPr lang="en-US" dirty="0"/>
          </a:p>
          <a:p>
            <a:endParaRPr lang="en-US" dirty="0"/>
          </a:p>
        </p:txBody>
      </p:sp>
    </p:spTree>
    <p:extLst>
      <p:ext uri="{BB962C8B-B14F-4D97-AF65-F5344CB8AC3E}">
        <p14:creationId xmlns:p14="http://schemas.microsoft.com/office/powerpoint/2010/main" val="169148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2800" dirty="0"/>
              <a:t>Audience</a:t>
            </a:r>
            <a:endParaRPr sz="2800" dirty="0"/>
          </a:p>
        </p:txBody>
      </p:sp>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E0CF7E24-A5BF-1A07-6187-BCD3F11C387C}"/>
              </a:ext>
            </a:extLst>
          </p:cNvPr>
          <p:cNvSpPr txBox="1"/>
          <p:nvPr/>
        </p:nvSpPr>
        <p:spPr>
          <a:xfrm>
            <a:off x="1558071" y="1407584"/>
            <a:ext cx="6027858" cy="2462213"/>
          </a:xfrm>
          <a:prstGeom prst="rect">
            <a:avLst/>
          </a:prstGeom>
          <a:noFill/>
        </p:spPr>
        <p:txBody>
          <a:bodyPr wrap="square" rtlCol="0">
            <a:spAutoFit/>
          </a:bodyPr>
          <a:lstStyle/>
          <a:p>
            <a:r>
              <a:rPr lang="en-US" dirty="0">
                <a:solidFill>
                  <a:schemeClr val="bg1"/>
                </a:solidFill>
              </a:rPr>
              <a:t>Rail Passengers</a:t>
            </a:r>
          </a:p>
          <a:p>
            <a:endParaRPr lang="en-US" dirty="0"/>
          </a:p>
          <a:p>
            <a:pPr marL="285750" indent="-285750">
              <a:buFont typeface="Arial" panose="020B0604020202020204" pitchFamily="34" charset="0"/>
              <a:buChar char="•"/>
            </a:pPr>
            <a:r>
              <a:rPr lang="en-US" dirty="0"/>
              <a:t>Daily commuters </a:t>
            </a:r>
          </a:p>
          <a:p>
            <a:pPr marL="285750" indent="-285750">
              <a:buFont typeface="Arial" panose="020B0604020202020204" pitchFamily="34" charset="0"/>
              <a:buChar char="•"/>
            </a:pPr>
            <a:r>
              <a:rPr lang="en-US" dirty="0"/>
              <a:t>Weekend travelers</a:t>
            </a:r>
          </a:p>
          <a:p>
            <a:pPr marL="285750" indent="-285750">
              <a:buFont typeface="Arial" panose="020B0604020202020204" pitchFamily="34" charset="0"/>
              <a:buChar char="•"/>
            </a:pPr>
            <a:r>
              <a:rPr lang="en-US" dirty="0"/>
              <a:t>Tourists </a:t>
            </a:r>
          </a:p>
          <a:p>
            <a:pPr marL="285750" indent="-285750">
              <a:buFont typeface="Arial" panose="020B0604020202020204" pitchFamily="34" charset="0"/>
              <a:buChar char="•"/>
            </a:pPr>
            <a:r>
              <a:rPr lang="en-US" dirty="0"/>
              <a:t>Traveling business people</a:t>
            </a:r>
          </a:p>
          <a:p>
            <a:endParaRPr lang="en-US" dirty="0"/>
          </a:p>
          <a:p>
            <a:r>
              <a:rPr lang="en-US" dirty="0">
                <a:solidFill>
                  <a:schemeClr val="bg1"/>
                </a:solidFill>
              </a:rPr>
              <a:t>Why do they care? </a:t>
            </a:r>
          </a:p>
          <a:p>
            <a:endParaRPr lang="en-US" dirty="0"/>
          </a:p>
          <a:p>
            <a:r>
              <a:rPr lang="en-US" dirty="0"/>
              <a:t>Public transit can enable easy, affordable, and sustainable travel.</a:t>
            </a:r>
          </a:p>
          <a:p>
            <a:endParaRPr lang="en-US" dirty="0"/>
          </a:p>
        </p:txBody>
      </p:sp>
    </p:spTree>
    <p:extLst>
      <p:ext uri="{BB962C8B-B14F-4D97-AF65-F5344CB8AC3E}">
        <p14:creationId xmlns:p14="http://schemas.microsoft.com/office/powerpoint/2010/main" val="122587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2021 UK Census Population Data</a:t>
            </a:r>
          </a:p>
          <a:p>
            <a:pPr marL="342900" indent="-342900">
              <a:buAutoNum type="arabicPeriod"/>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solidFill>
                  <a:srgbClr val="FF0000"/>
                </a:solidFill>
              </a:rPr>
              <a:t>United Kingdom National Rail Data</a:t>
            </a:r>
            <a:endParaRPr sz="2000" dirty="0">
              <a:solidFill>
                <a:srgbClr val="FF0000"/>
              </a:solidFill>
            </a:endParaRPr>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650</TotalTime>
  <Words>1882</Words>
  <Application>Microsoft Office PowerPoint</Application>
  <PresentationFormat>On-screen Show (16:9)</PresentationFormat>
  <Paragraphs>297</Paragraphs>
  <Slides>51</Slides>
  <Notes>50</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51</vt:i4>
      </vt:variant>
    </vt:vector>
  </HeadingPairs>
  <TitlesOfParts>
    <vt:vector size="61"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Audience</vt:lpstr>
      <vt:lpstr>Data</vt:lpstr>
      <vt:lpstr>Data Sources</vt:lpstr>
      <vt:lpstr>United Kingdom National Rail Data</vt:lpstr>
      <vt:lpstr>Rail References Data</vt:lpstr>
      <vt:lpstr>UK Population Data</vt:lpstr>
      <vt:lpstr>Analysis</vt:lpstr>
      <vt:lpstr>Accessible: Are train stations located in populous areas? </vt:lpstr>
      <vt:lpstr>Accessible: Are train stations located in populous areas?</vt:lpstr>
      <vt:lpstr>Accessible: Are train stations located in populous areas?</vt:lpstr>
      <vt:lpstr>Is the United Kingdom Railway System accessible?</vt:lpstr>
      <vt:lpstr>Convenient: Are train routes running at times when needed? </vt:lpstr>
      <vt:lpstr>Convenient: Are train routes running at times when needed? </vt:lpstr>
      <vt:lpstr>Is the United Kingdom Railway System convenient?</vt:lpstr>
      <vt:lpstr>Reliable: Will the train get you to your destination on-time? </vt:lpstr>
      <vt:lpstr>Reliable: Will the train get you to your destination on-time? </vt:lpstr>
      <vt:lpstr>Reliable: Will the train get you to your destination on-time? </vt:lpstr>
      <vt:lpstr>Is the United Kingdom Railway System reliable?</vt:lpstr>
      <vt:lpstr>Results</vt:lpstr>
      <vt:lpstr>Accessible?</vt:lpstr>
      <vt:lpstr>PowerPoint Presentation</vt:lpstr>
      <vt:lpstr>Further Considerations</vt:lpstr>
      <vt:lpstr>Opportunities for Improvement</vt:lpstr>
      <vt:lpstr>Thanks!</vt:lpstr>
      <vt:lpstr>Bibliography</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23</cp:revision>
  <dcterms:modified xsi:type="dcterms:W3CDTF">2024-07-15T18:40:07Z</dcterms:modified>
</cp:coreProperties>
</file>